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454" r:id="rId2"/>
    <p:sldId id="1136" r:id="rId3"/>
    <p:sldId id="257" r:id="rId4"/>
    <p:sldId id="328" r:id="rId5"/>
    <p:sldId id="330" r:id="rId6"/>
    <p:sldId id="331" r:id="rId7"/>
    <p:sldId id="332" r:id="rId8"/>
    <p:sldId id="333" r:id="rId9"/>
    <p:sldId id="334" r:id="rId10"/>
    <p:sldId id="329" r:id="rId11"/>
    <p:sldId id="275" r:id="rId12"/>
    <p:sldId id="821" r:id="rId13"/>
    <p:sldId id="677" r:id="rId14"/>
    <p:sldId id="7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42" autoAdjust="0"/>
    <p:restoredTop sz="74100" autoAdjust="0"/>
  </p:normalViewPr>
  <p:slideViewPr>
    <p:cSldViewPr snapToGrid="0">
      <p:cViewPr varScale="1">
        <p:scale>
          <a:sx n="82" d="100"/>
          <a:sy n="82" d="100"/>
        </p:scale>
        <p:origin x="13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DE110-619C-4B89-A4A2-3BFE9F2B44B2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AB4C43-CFFF-4402-AFA2-702F4090938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6798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6417-E8AF-1742-BAF1-7C1F757C9E47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83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59784D-48D4-49B0-8947-2EFA17D982E5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07799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59784D-48D4-49B0-8947-2EFA17D982E5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367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2075" y="746125"/>
            <a:ext cx="6621463" cy="3725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9417342-8576-4DCA-8ED7-43AFDE355215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33848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18CA8D-5FD8-4BF8-A51B-D2A7079B4839}" type="slidenum">
              <a:rPr kumimoji="0" lang="en-AU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9048" tIns="49524" rIns="99048" bIns="49524" anchor="b"/>
          <a:lstStyle/>
          <a:p>
            <a:pPr marL="0" marR="0" lvl="0" indent="0" algn="r" defTabSz="990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946EFE3-B21E-47AF-954E-8C91FE574316}" type="slidenum">
              <a:rPr kumimoji="0" lang="en-AU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90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AU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9700" y="768350"/>
            <a:ext cx="6819900" cy="3836988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ea typeface="ＭＳ Ｐゴシック"/>
              <a:cs typeface="ＭＳ Ｐゴシック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AB4C43-CFFF-4402-AFA2-702F4090938A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8787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The aim is to have you engage in moral reasoning with the aim of developing your ability  to contribute to effective ethical decision-making in your professional life.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59784D-48D4-49B0-8947-2EFA17D982E5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8614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59784D-48D4-49B0-8947-2EFA17D982E5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7121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59784D-48D4-49B0-8947-2EFA17D982E5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2284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59784D-48D4-49B0-8947-2EFA17D982E5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0210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59784D-48D4-49B0-8947-2EFA17D982E5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6143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222222"/>
                </a:solidFill>
                <a:effectLst/>
                <a:latin typeface="Lato"/>
              </a:rPr>
              <a:t>advice</a:t>
            </a:r>
            <a:fld id="{E27D0CD4-3188-4C62-9B6F-406D534FCC6A}" type="slidenum">
              <a:rPr lang="en-AU" b="0" i="0" smtClean="0">
                <a:solidFill>
                  <a:srgbClr val="222222"/>
                </a:solidFill>
                <a:effectLst/>
                <a:latin typeface="Lato"/>
              </a:rPr>
              <a:t>8</a:t>
            </a:fld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59784D-48D4-49B0-8947-2EFA17D982E5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5957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59784D-48D4-49B0-8947-2EFA17D982E5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0769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BA68E-6BA5-48DB-BA2A-BF0883AAA5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558D95-03B3-4EFE-884B-8A04FB078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147AF-5250-4557-92FB-91E6D6390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1820F-C002-4117-9524-079BEA002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FD659-8FC8-42C2-94E9-00E111ED9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8068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F95E7-CEAE-4602-ABB7-13279ACF0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9510FF-8D05-4B0B-9AAB-860DAAD897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E75A0-D155-4C5E-9E88-ED669D1EE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3DD97-F7CF-4519-9529-52F31D88C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6C8D7-2719-4403-B33B-EF62DFA26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8065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41C502-85D5-49FD-8543-864659A901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5CF7D8-4CA6-4FAB-89E6-3211E4BF5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A3323-21AF-4B11-8E39-CE5935486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8836D-0D09-430A-B55B-A9F8018D2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AFE1E-296A-4496-9899-B6515CA5E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4589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40E8D6-300A-EC4E-9A82-8E5FF0C767D0}"/>
              </a:ext>
            </a:extLst>
          </p:cNvPr>
          <p:cNvSpPr/>
          <p:nvPr userDrawn="1"/>
        </p:nvSpPr>
        <p:spPr>
          <a:xfrm>
            <a:off x="-1" y="1"/>
            <a:ext cx="12192001" cy="1202633"/>
          </a:xfrm>
          <a:prstGeom prst="rect">
            <a:avLst/>
          </a:prstGeom>
          <a:solidFill>
            <a:srgbClr val="343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b="1" i="0" dirty="0">
              <a:solidFill>
                <a:srgbClr val="343638"/>
              </a:solidFill>
              <a:latin typeface="Montserrat" pitchFamily="2" charset="77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330D4FA-A435-6F40-AF7C-09CB2861B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64" y="1"/>
            <a:ext cx="10515600" cy="1202633"/>
          </a:xfrm>
        </p:spPr>
        <p:txBody>
          <a:bodyPr lIns="90000" tIns="46800" rIns="90000" bIns="46800">
            <a:normAutofit/>
          </a:bodyPr>
          <a:lstStyle>
            <a:lvl1pPr>
              <a:defRPr sz="3200" cap="none" baseline="0">
                <a:solidFill>
                  <a:srgbClr val="FFEC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A5C92E7-459D-D445-8484-6DE7DF9E71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1664" y="1654629"/>
            <a:ext cx="10790189" cy="3875314"/>
          </a:xfrm>
        </p:spPr>
        <p:txBody>
          <a:bodyPr/>
          <a:lstStyle>
            <a:lvl1pPr>
              <a:defRPr sz="2000" b="1" i="0">
                <a:solidFill>
                  <a:srgbClr val="343638"/>
                </a:solidFill>
                <a:latin typeface="Montserrat" pitchFamily="2" charset="77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0" i="0">
                <a:solidFill>
                  <a:srgbClr val="34363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360363" indent="-180975">
              <a:lnSpc>
                <a:spcPct val="100000"/>
              </a:lnSpc>
              <a:spcBef>
                <a:spcPts val="0"/>
              </a:spcBef>
              <a:tabLst/>
              <a:defRPr sz="1600" b="0" i="0">
                <a:solidFill>
                  <a:srgbClr val="34363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533400" indent="-130175">
              <a:lnSpc>
                <a:spcPct val="100000"/>
              </a:lnSpc>
              <a:spcBef>
                <a:spcPts val="0"/>
              </a:spcBef>
              <a:tabLst/>
              <a:defRPr sz="1600" b="0" i="0">
                <a:solidFill>
                  <a:srgbClr val="34363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714375" indent="-180975">
              <a:lnSpc>
                <a:spcPct val="100000"/>
              </a:lnSpc>
              <a:spcBef>
                <a:spcPts val="0"/>
              </a:spcBef>
              <a:tabLst/>
              <a:defRPr sz="1600" b="0" i="0">
                <a:solidFill>
                  <a:srgbClr val="34363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8172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40E8D6-300A-EC4E-9A82-8E5FF0C767D0}"/>
              </a:ext>
            </a:extLst>
          </p:cNvPr>
          <p:cNvSpPr/>
          <p:nvPr userDrawn="1"/>
        </p:nvSpPr>
        <p:spPr>
          <a:xfrm>
            <a:off x="-1" y="0"/>
            <a:ext cx="12192001" cy="1202632"/>
          </a:xfrm>
          <a:prstGeom prst="rect">
            <a:avLst/>
          </a:prstGeom>
          <a:solidFill>
            <a:srgbClr val="FFE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b="1" i="0" dirty="0">
              <a:latin typeface="Montserrat" pitchFamily="2" charset="77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F0C1D64-9D1E-B343-8DEB-C2D0FB3D6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64" y="1"/>
            <a:ext cx="10515600" cy="1202633"/>
          </a:xfrm>
        </p:spPr>
        <p:txBody>
          <a:bodyPr lIns="90000" tIns="46800" rIns="90000" bIns="46800">
            <a:normAutofit/>
          </a:bodyPr>
          <a:lstStyle>
            <a:lvl1pPr>
              <a:defRPr sz="3200" cap="none" baseline="0">
                <a:solidFill>
                  <a:srgbClr val="343638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61DCB31-137F-3E4A-AEDF-EEF4986019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1664" y="1654629"/>
            <a:ext cx="10790189" cy="3875314"/>
          </a:xfrm>
        </p:spPr>
        <p:txBody>
          <a:bodyPr/>
          <a:lstStyle>
            <a:lvl1pPr>
              <a:defRPr sz="2000" b="1" i="0">
                <a:solidFill>
                  <a:srgbClr val="343638"/>
                </a:solidFill>
                <a:latin typeface="Montserrat" pitchFamily="2" charset="77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 b="0" i="0">
                <a:solidFill>
                  <a:srgbClr val="34363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360363" indent="-180975">
              <a:lnSpc>
                <a:spcPct val="100000"/>
              </a:lnSpc>
              <a:spcBef>
                <a:spcPts val="0"/>
              </a:spcBef>
              <a:tabLst/>
              <a:defRPr sz="1600" b="0" i="0">
                <a:solidFill>
                  <a:srgbClr val="34363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533400" indent="-130175">
              <a:lnSpc>
                <a:spcPct val="100000"/>
              </a:lnSpc>
              <a:spcBef>
                <a:spcPts val="0"/>
              </a:spcBef>
              <a:tabLst/>
              <a:defRPr sz="1600" b="0" i="0">
                <a:solidFill>
                  <a:srgbClr val="34363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714375" indent="-180975">
              <a:lnSpc>
                <a:spcPct val="100000"/>
              </a:lnSpc>
              <a:spcBef>
                <a:spcPts val="0"/>
              </a:spcBef>
              <a:tabLst/>
              <a:defRPr sz="1600" b="0" i="0">
                <a:solidFill>
                  <a:srgbClr val="34363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787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 userDrawn="1"/>
        </p:nvSpPr>
        <p:spPr>
          <a:xfrm>
            <a:off x="9450918" y="228601"/>
            <a:ext cx="2247900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11794067" y="1"/>
            <a:ext cx="397933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sp>
        <p:nvSpPr>
          <p:cNvPr id="6" name="Rectangle 8"/>
          <p:cNvSpPr/>
          <p:nvPr userDrawn="1"/>
        </p:nvSpPr>
        <p:spPr>
          <a:xfrm>
            <a:off x="11794067" y="293689"/>
            <a:ext cx="402167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/>
              <a:t> 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01652" y="285751"/>
            <a:ext cx="8515349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584" y="1647825"/>
            <a:ext cx="11190816" cy="433070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1pPr>
            <a:lvl2pPr marL="720000" indent="-360000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2pPr>
            <a:lvl3pPr marL="1080000" indent="-360000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Font typeface="Arial" pitchFamily="34" charset="0"/>
              <a:buChar char="-"/>
              <a:defRPr sz="2200">
                <a:solidFill>
                  <a:schemeClr val="bg1"/>
                </a:solidFill>
              </a:defRPr>
            </a:lvl3pPr>
            <a:lvl4pPr>
              <a:buNone/>
              <a:defRPr sz="2400">
                <a:solidFill>
                  <a:schemeClr val="tx1"/>
                </a:solidFill>
              </a:defRPr>
            </a:lvl4pPr>
            <a:lvl5pPr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Level 1 point</a:t>
            </a:r>
          </a:p>
          <a:p>
            <a:pPr lvl="1"/>
            <a:r>
              <a:rPr lang="en-US" dirty="0"/>
              <a:t>Level 2 point</a:t>
            </a:r>
          </a:p>
          <a:p>
            <a:pPr lvl="2"/>
            <a:r>
              <a:rPr lang="en-US" dirty="0"/>
              <a:t>Level 3 point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864600" y="6470651"/>
            <a:ext cx="28448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01653" y="971551"/>
            <a:ext cx="11163300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406401" y="6486526"/>
            <a:ext cx="5956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2992077649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/>
          <p:cNvSpPr txBox="1"/>
          <p:nvPr userDrawn="1"/>
        </p:nvSpPr>
        <p:spPr>
          <a:xfrm>
            <a:off x="9450918" y="228601"/>
            <a:ext cx="2247900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4" name="Rectangle 6"/>
          <p:cNvSpPr/>
          <p:nvPr userDrawn="1"/>
        </p:nvSpPr>
        <p:spPr>
          <a:xfrm>
            <a:off x="11794067" y="1"/>
            <a:ext cx="397933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sp>
        <p:nvSpPr>
          <p:cNvPr id="5" name="Rectangle 7"/>
          <p:cNvSpPr/>
          <p:nvPr userDrawn="1"/>
        </p:nvSpPr>
        <p:spPr>
          <a:xfrm>
            <a:off x="11794067" y="293689"/>
            <a:ext cx="402167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/>
              <a:t>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01652" y="285751"/>
            <a:ext cx="8515349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864600" y="6470651"/>
            <a:ext cx="28448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01653" y="971551"/>
            <a:ext cx="11163300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06401" y="6486526"/>
            <a:ext cx="5956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345242588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 userDrawn="1"/>
        </p:nvSpPr>
        <p:spPr>
          <a:xfrm>
            <a:off x="9450918" y="228601"/>
            <a:ext cx="2247900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bg2"/>
                </a:solidFill>
                <a:latin typeface="Arial"/>
                <a:ea typeface="ＭＳ Ｐゴシック" charset="-128"/>
                <a:cs typeface="Arial"/>
              </a:rPr>
              <a:t>Swinburne</a:t>
            </a:r>
          </a:p>
        </p:txBody>
      </p:sp>
      <p:sp>
        <p:nvSpPr>
          <p:cNvPr id="5" name="Rectangle 7"/>
          <p:cNvSpPr/>
          <p:nvPr userDrawn="1"/>
        </p:nvSpPr>
        <p:spPr>
          <a:xfrm>
            <a:off x="11794067" y="1"/>
            <a:ext cx="397933" cy="2968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sp>
        <p:nvSpPr>
          <p:cNvPr id="6" name="Rectangle 8"/>
          <p:cNvSpPr/>
          <p:nvPr userDrawn="1"/>
        </p:nvSpPr>
        <p:spPr>
          <a:xfrm>
            <a:off x="11794067" y="293689"/>
            <a:ext cx="402167" cy="3000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/>
              <a:t> 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01652" y="285751"/>
            <a:ext cx="8515349" cy="466724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2400"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584" y="1647825"/>
            <a:ext cx="11190816" cy="4330700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1pPr>
            <a:lvl2pPr marL="720000" indent="-360000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buFont typeface="Arial" pitchFamily="34" charset="0"/>
              <a:buChar char="-"/>
              <a:defRPr sz="2400">
                <a:solidFill>
                  <a:schemeClr val="bg1"/>
                </a:solidFill>
              </a:defRPr>
            </a:lvl2pPr>
            <a:lvl3pPr marL="1080000" indent="-360000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Font typeface="Arial" pitchFamily="34" charset="0"/>
              <a:buChar char="-"/>
              <a:defRPr sz="2200">
                <a:solidFill>
                  <a:schemeClr val="bg1"/>
                </a:solidFill>
              </a:defRPr>
            </a:lvl3pPr>
            <a:lvl4pPr>
              <a:buNone/>
              <a:defRPr sz="2400">
                <a:solidFill>
                  <a:schemeClr val="tx1"/>
                </a:solidFill>
              </a:defRPr>
            </a:lvl4pPr>
            <a:lvl5pPr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Level 1 point</a:t>
            </a:r>
          </a:p>
          <a:p>
            <a:pPr lvl="1"/>
            <a:r>
              <a:rPr lang="en-US" dirty="0"/>
              <a:t>Level 2 point</a:t>
            </a:r>
          </a:p>
          <a:p>
            <a:pPr lvl="2"/>
            <a:r>
              <a:rPr lang="en-US" dirty="0"/>
              <a:t>Level 3 point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864600" y="6470651"/>
            <a:ext cx="2844800" cy="365125"/>
          </a:xfrm>
          <a:prstGeom prst="rect">
            <a:avLst/>
          </a:prstGeom>
        </p:spPr>
        <p:txBody>
          <a:bodyPr/>
          <a:lstStyle>
            <a:lvl1pPr algn="r">
              <a:defRPr sz="12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2AEB0F0-5540-4FE2-9628-2CB6653FEAB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01653" y="971551"/>
            <a:ext cx="11163300" cy="4476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  <a:endParaRPr lang="en-AU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406401" y="6486526"/>
            <a:ext cx="5956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solidFill>
                  <a:schemeClr val="bg2"/>
                </a:solidFill>
              </a:rPr>
              <a:t>SCIENCE  |  TECHNOLOGY  |   INNOVATION  |  BUSINESS  |  DESIGN</a:t>
            </a:r>
          </a:p>
        </p:txBody>
      </p:sp>
    </p:spTree>
    <p:extLst>
      <p:ext uri="{BB962C8B-B14F-4D97-AF65-F5344CB8AC3E}">
        <p14:creationId xmlns:p14="http://schemas.microsoft.com/office/powerpoint/2010/main" val="264855382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3093C11-A994-E549-B042-382B0898662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929" y="2445781"/>
            <a:ext cx="7152861" cy="8656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lnSpc>
                <a:spcPts val="6620"/>
              </a:lnSpc>
              <a:defRPr sz="5400" b="0" i="0" cap="none" baseline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9EECD76-5546-394C-A08F-DB8E115F00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8929" y="3382499"/>
            <a:ext cx="7152861" cy="43281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ts val="2860"/>
              </a:lnSpc>
              <a:spcAft>
                <a:spcPts val="0"/>
              </a:spcAft>
              <a:buNone/>
              <a:defRPr sz="2400" b="0" i="0" cap="none" baseline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Click to edit subtitle</a:t>
            </a:r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35A7696-ECE8-C940-A4FE-4B77CA605C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8929" y="4114378"/>
            <a:ext cx="3497815" cy="2845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1400" b="1" i="0">
                <a:solidFill>
                  <a:srgbClr val="000000"/>
                </a:solidFill>
                <a:latin typeface="Barlow SemiBold" pitchFamily="2" charset="77"/>
                <a:ea typeface="DIN 2014 Demi" panose="020B0504020202020204" pitchFamily="34" charset="77"/>
                <a:cs typeface="Open Sans" panose="020B0606030504020204" pitchFamily="34" charset="0"/>
              </a:defRPr>
            </a:lvl1pPr>
          </a:lstStyle>
          <a:p>
            <a:pPr lvl="0"/>
            <a:r>
              <a:rPr lang="en-GB" dirty="0"/>
              <a:t>Presented by Name </a:t>
            </a:r>
            <a:r>
              <a:rPr lang="en-GB" dirty="0" err="1"/>
              <a:t>Lastname</a:t>
            </a:r>
            <a:endParaRPr lang="en-GB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DC6E18F-FA4E-DF49-843E-38F72D48BA9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8929" y="4442370"/>
            <a:ext cx="3497815" cy="2845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1400" b="0" i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  <a:cs typeface="Open Sans" panose="020B0606030504020204" pitchFamily="34" charset="0"/>
              </a:defRPr>
            </a:lvl1pPr>
          </a:lstStyle>
          <a:p>
            <a:pPr lvl="0"/>
            <a:r>
              <a:rPr lang="en-GB" dirty="0"/>
              <a:t>Day 00 Month, 2021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93312-AFF4-D84D-99E7-98D4D7B28F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09" t="68124" r="2" b="10595"/>
          <a:stretch/>
        </p:blipFill>
        <p:spPr>
          <a:xfrm>
            <a:off x="8102009" y="3233854"/>
            <a:ext cx="3662391" cy="33007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92F9E7-BC4A-CD44-9374-3963AC3F1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4686" y="422097"/>
            <a:ext cx="1762621" cy="855390"/>
          </a:xfrm>
          <a:prstGeom prst="rect">
            <a:avLst/>
          </a:prstGeom>
          <a:ln w="6350"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27B3FD-0E2F-1A45-9E15-2CEF5BB47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4" t="49360" r="52758" b="42026"/>
          <a:stretch/>
        </p:blipFill>
        <p:spPr>
          <a:xfrm>
            <a:off x="271667" y="323388"/>
            <a:ext cx="3372988" cy="133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96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2B445-F18A-45DF-9309-11EAAC584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FAD0B-77ED-442B-B5C9-F122F638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2413C7-F27D-4986-AD0E-4153187FE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84E0D-8ECE-4474-896C-ABFB02730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F866F-2D5F-467C-96DA-0DCE015FA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8882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25C79-4DBE-4E1A-A52A-FF4873063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C39F83-328A-4F83-BBDA-44F7E6F5D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D3224-2CEC-435E-8774-1F5465D9D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DD91E-14DF-4483-9075-824A0D846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6B21A-DDE6-476E-8D53-1B6A7D6D2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6610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D8FC1-653A-4B54-93F9-6BA8245DD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A0D0A-974F-413D-AD50-7748AE72F5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1B2EA8-5AB7-4AAA-BE5D-AF31C8620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32E05-8069-4736-85C4-650DC544F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1CF7AC-C842-4511-A283-69D3E3125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583DF-ED11-4883-A558-E1B1AD49C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1439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DF823-8BE3-4734-8177-CDFA6B4D3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47F8A-A11A-4713-8D71-A749F1F11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515D86-3A64-41FB-99B2-B3979C0E53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4F2151-63BC-4A01-A938-5A644DC078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F1D883-9871-4BD3-B663-7713DC537F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56CC87-2D37-40E9-8074-F14B68043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82EFB-A97B-4AB0-9643-99D06FFAE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2A305B-0938-4C5E-B9F1-A7B4FCDBC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8061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DE7CA-E9F4-427A-BC14-7CEFA6395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264FEA-9502-4A0E-A448-3AF56DC6F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FD3C45-AA86-4982-8993-FC712D52F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C5F4B9-062E-4D63-8EF6-E0326A255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6147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CABE7E-4306-4B25-B824-8F52CF9B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E06416-C36C-4564-87BD-22546C26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C4CEA-15F1-4519-A00F-9944A3EA8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1760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6A0A-E18A-459E-8AC6-CD85F2DB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FE06E-34FA-4EBE-82B4-DAF23DE5F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99A88-11FB-4C79-B4A4-0873D6E4F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5138F9-34A8-40F4-BD15-415B480E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54BB1-22B6-4440-8F62-BBE12114C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E1063E-D9BE-48E3-8D45-DB93EDDE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2258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AE6AB-9288-4EAE-8D86-B05CAB23F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0310F8-0831-4F66-88A8-454E78CF03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03B05-4939-4D4B-8F5E-4809C22A9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0E116C-6006-4919-BA75-F14E230A1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46514-4CB9-48AB-8F64-EDD81A271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A9ADC-365E-4A41-9714-3D9208ABC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1311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10A87F-8CCC-4E16-9BD9-A322BF961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0080C3-425B-4C0E-B9B4-DA82E21D1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7369EA-E6CF-48FA-B45F-D8FBC8AC22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FB2214-085F-4062-A74E-554E592F345C}" type="datetimeFigureOut">
              <a:rPr lang="en-AU" smtClean="0"/>
              <a:t>20/12/2022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9D3EF-A9DF-443A-A959-F62A1F0B69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555E3-A3A0-4007-A6CE-33B656583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6F636-7434-4138-B0ED-0699004FC8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256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7" r:id="rId14"/>
    <p:sldLayoutId id="2147483682" r:id="rId15"/>
    <p:sldLayoutId id="2147483685" r:id="rId16"/>
    <p:sldLayoutId id="214748370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4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4.png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hyperlink" Target="https://swinburne.instructure.com/courses/31988/files/11594492?wrap=1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0156C-8FA6-A24D-9D15-563042024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5900" y="3449770"/>
            <a:ext cx="11273046" cy="829714"/>
          </a:xfrm>
        </p:spPr>
        <p:txBody>
          <a:bodyPr/>
          <a:lstStyle/>
          <a:p>
            <a:r>
              <a:rPr lang="en-US" sz="4000" b="1" dirty="0">
                <a:solidFill>
                  <a:schemeClr val="bg1"/>
                </a:solidFill>
                <a:highlight>
                  <a:srgbClr val="008000"/>
                </a:highlight>
              </a:rPr>
              <a:t>Ethical Theories/Principles/Frameworks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9DF6029-3EEB-494A-B698-5101DB5B52D6}"/>
              </a:ext>
            </a:extLst>
          </p:cNvPr>
          <p:cNvSpPr txBox="1">
            <a:spLocks/>
          </p:cNvSpPr>
          <p:nvPr/>
        </p:nvSpPr>
        <p:spPr>
          <a:xfrm>
            <a:off x="718928" y="2036060"/>
            <a:ext cx="7152861" cy="43281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ts val="286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b="0" i="0" kern="1200" cap="none" baseline="0">
                <a:solidFill>
                  <a:srgbClr val="000000"/>
                </a:solidFill>
                <a:latin typeface="Barlow Light" pitchFamily="2" charset="77"/>
                <a:ea typeface="DIN 2014 Light" panose="020B0404020202020204" pitchFamily="34" charset="77"/>
                <a:cs typeface="+mn-cs"/>
              </a:defRPr>
            </a:lvl1pPr>
            <a:lvl2pPr marL="457189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u="none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School of Business, Law and Entrepreneurship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F1F376F-4964-4C99-B9D3-3631E71A72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43" y="104149"/>
            <a:ext cx="7850777" cy="16443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86ED0F-0526-4FF5-871A-BC5094F1D0CF}"/>
              </a:ext>
            </a:extLst>
          </p:cNvPr>
          <p:cNvSpPr txBox="1"/>
          <p:nvPr/>
        </p:nvSpPr>
        <p:spPr>
          <a:xfrm>
            <a:off x="215900" y="5650925"/>
            <a:ext cx="5817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/>
              <a:t>Online Learning Materiel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69ED207-C2E4-4DA7-BEE4-C52A1C964D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89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192"/>
    </mc:Choice>
    <mc:Fallback xmlns="">
      <p:transition spd="slow" advTm="49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36C96-46FF-914C-8E6B-6A7032DFF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Applied Ethics</a:t>
            </a:r>
          </a:p>
        </p:txBody>
      </p:sp>
      <p:pic>
        <p:nvPicPr>
          <p:cNvPr id="2050" name="Picture 2" descr="What does it mean to be an ICT Professional?  You have a certain “body of  knowledge”  You have a commitment to professional standards and ethics   You. - ppt download">
            <a:extLst>
              <a:ext uri="{FF2B5EF4-FFF2-40B4-BE49-F238E27FC236}">
                <a16:creationId xmlns:a16="http://schemas.microsoft.com/office/drawing/2014/main" id="{6232B618-B088-4B17-98D5-EA0A5B9F2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17912" y="3455918"/>
            <a:ext cx="4974088" cy="341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 result for applied ethics">
            <a:extLst>
              <a:ext uri="{FF2B5EF4-FFF2-40B4-BE49-F238E27FC236}">
                <a16:creationId xmlns:a16="http://schemas.microsoft.com/office/drawing/2014/main" id="{98F8E4BF-309E-460F-A8DE-E8CC31270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947" y="320511"/>
            <a:ext cx="6417854" cy="3108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C7A637A-3780-4050-A36B-B7914697A0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544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366"/>
    </mc:Choice>
    <mc:Fallback>
      <p:transition spd="slow" advTm="53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F27780B-3671-D64C-AF8F-A299FE36D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264" y="5081510"/>
            <a:ext cx="10901471" cy="1350712"/>
          </a:xfrm>
          <a:prstGeom prst="ellipse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100" b="1" dirty="0">
                <a:solidFill>
                  <a:schemeClr val="tx1"/>
                </a:solidFill>
              </a:rPr>
              <a:t>My Ethical Toolbox</a:t>
            </a:r>
          </a:p>
        </p:txBody>
      </p:sp>
      <p:pic>
        <p:nvPicPr>
          <p:cNvPr id="3074" name="Picture 2" descr="Ethical Toolbox - Home | Facebook">
            <a:extLst>
              <a:ext uri="{FF2B5EF4-FFF2-40B4-BE49-F238E27FC236}">
                <a16:creationId xmlns:a16="http://schemas.microsoft.com/office/drawing/2014/main" id="{43FEF1E1-7E2A-4294-B630-F2C16F035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44" r="-1" b="27997"/>
          <a:stretch/>
        </p:blipFill>
        <p:spPr bwMode="auto">
          <a:xfrm>
            <a:off x="2230654" y="1011848"/>
            <a:ext cx="7153977" cy="4069662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605BFDB-FE89-4D4E-B3C0-CD434CF372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209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920"/>
    </mc:Choice>
    <mc:Fallback>
      <p:transition spd="slow" advTm="31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0303367E-2D83-442B-9E21-48AAFCE216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0832" y="562708"/>
            <a:ext cx="8042031" cy="5978769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E56FAFE-28C9-44AE-93C9-0A3D35100E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109424"/>
      </p:ext>
    </p:extLst>
  </p:cSld>
  <p:clrMapOvr>
    <a:masterClrMapping/>
  </p:clrMapOvr>
  <p:transition advTm="6587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76239" y="324318"/>
            <a:ext cx="6683780" cy="466724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AU" sz="40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Summary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0" y="1373767"/>
            <a:ext cx="12192000" cy="3177903"/>
          </a:xfrm>
        </p:spPr>
        <p:txBody>
          <a:bodyPr>
            <a:noAutofit/>
          </a:bodyPr>
          <a:lstStyle/>
          <a:p>
            <a:pPr marL="540000" lvl="1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r>
              <a:rPr lang="en-US" dirty="0">
                <a:solidFill>
                  <a:srgbClr val="000000"/>
                </a:solidFill>
                <a:cs typeface="Arial Narrow"/>
              </a:rPr>
              <a:t>Ethical deliberation is not normally associated with ICT design and use, and it needs to be</a:t>
            </a:r>
          </a:p>
          <a:p>
            <a:pPr marL="540000" lvl="1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r>
              <a:rPr lang="en-US" dirty="0">
                <a:solidFill>
                  <a:srgbClr val="000000"/>
                </a:solidFill>
                <a:cs typeface="Arial Narrow"/>
              </a:rPr>
              <a:t>Ethics in business is becoming more important because the risks associated with inappropriate behaviour have grown</a:t>
            </a:r>
          </a:p>
          <a:p>
            <a:pPr marL="540000" lvl="1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r>
              <a:rPr lang="en-US" dirty="0">
                <a:solidFill>
                  <a:srgbClr val="000000"/>
                </a:solidFill>
                <a:cs typeface="Arial Narrow"/>
              </a:rPr>
              <a:t>Corporations want to protect themselves and their employees from legal action</a:t>
            </a:r>
          </a:p>
          <a:p>
            <a:pPr marL="540000" lvl="1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r>
              <a:rPr lang="en-US" dirty="0">
                <a:solidFill>
                  <a:srgbClr val="000000"/>
                </a:solidFill>
                <a:cs typeface="Arial Narrow"/>
              </a:rPr>
              <a:t>Information ethics is now a distinct area of study</a:t>
            </a:r>
          </a:p>
          <a:p>
            <a:pPr marL="540000" lvl="1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r>
              <a:rPr lang="en-US" dirty="0">
                <a:solidFill>
                  <a:srgbClr val="000000"/>
                </a:solidFill>
                <a:cs typeface="Arial Narrow"/>
              </a:rPr>
              <a:t>There are some challenging ethical issues introduced through ICT advancement</a:t>
            </a:r>
          </a:p>
          <a:p>
            <a:pPr marL="540000" lvl="1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r>
              <a:rPr lang="en-US" dirty="0">
                <a:solidFill>
                  <a:srgbClr val="000000"/>
                </a:solidFill>
                <a:cs typeface="Arial Narrow"/>
              </a:rPr>
              <a:t>As an ICT professional you need to understand the potential impact of your decisions.</a:t>
            </a:r>
          </a:p>
          <a:p>
            <a:pPr marL="540000" lvl="1" indent="-180000">
              <a:lnSpc>
                <a:spcPct val="150000"/>
              </a:lnSpc>
              <a:buClr>
                <a:srgbClr val="FF0000"/>
              </a:buClr>
              <a:buSzPct val="85000"/>
              <a:buFont typeface="Arial" pitchFamily="34" charset="0"/>
              <a:buChar char="›"/>
            </a:pPr>
            <a:r>
              <a:rPr lang="en-US" dirty="0">
                <a:solidFill>
                  <a:srgbClr val="000000"/>
                </a:solidFill>
                <a:cs typeface="Arial Narrow"/>
              </a:rPr>
              <a:t>You need to develop an ethical toolbox to help you make ethically informed decisions.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172450" y="6470651"/>
            <a:ext cx="21336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AEB0F0-5540-4FE2-9628-2CB6653FEAB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76239" y="1140858"/>
            <a:ext cx="81316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74C7741-D130-4B2D-9E70-72CA37173C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124583"/>
      </p:ext>
    </p:extLst>
  </p:cSld>
  <p:clrMapOvr>
    <a:masterClrMapping/>
  </p:clrMapOvr>
  <p:transition advTm="5205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break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C9A8AF5-DF4D-4435-97FC-1EFE4FF865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907371"/>
      </p:ext>
    </p:extLst>
  </p:cSld>
  <p:clrMapOvr>
    <a:masterClrMapping/>
  </p:clrMapOvr>
  <p:transition advTm="1002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4868B14-2D4A-47F9-A606-05FC48B6F165}"/>
              </a:ext>
            </a:extLst>
          </p:cNvPr>
          <p:cNvSpPr txBox="1"/>
          <p:nvPr/>
        </p:nvSpPr>
        <p:spPr>
          <a:xfrm>
            <a:off x="430634" y="1571632"/>
            <a:ext cx="11542290" cy="499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bg1"/>
              </a:solidFill>
              <a:highlight>
                <a:srgbClr val="008000"/>
              </a:highlight>
              <a:latin typeface="Arial" charset="0"/>
              <a:ea typeface="ＭＳ Ｐゴシック"/>
            </a:endParaRPr>
          </a:p>
          <a:p>
            <a:pPr marL="342900" lvl="0" indent="-342900">
              <a:buFontTx/>
              <a:buAutoNum type="arabicPeriod"/>
              <a:defRPr/>
            </a:pPr>
            <a:r>
              <a:rPr lang="en-AU" sz="2800" dirty="0">
                <a:solidFill>
                  <a:prstClr val="black"/>
                </a:solidFill>
              </a:rPr>
              <a:t>Be able to integrate critical analysis with ethical evaluation.</a:t>
            </a:r>
          </a:p>
          <a:p>
            <a:pPr marL="342900" lvl="0" indent="-342900">
              <a:buFontTx/>
              <a:buAutoNum type="arabicPeriod"/>
              <a:defRPr/>
            </a:pPr>
            <a:endParaRPr lang="en-AU" sz="2800" dirty="0">
              <a:solidFill>
                <a:prstClr val="black"/>
              </a:solidFill>
            </a:endParaRPr>
          </a:p>
          <a:p>
            <a:pPr marL="342900" lvl="0" indent="-342900">
              <a:buFontTx/>
              <a:buAutoNum type="arabicPeriod"/>
              <a:defRPr/>
            </a:pPr>
            <a:r>
              <a:rPr lang="en-AU" sz="2800" dirty="0">
                <a:solidFill>
                  <a:prstClr val="black"/>
                </a:solidFill>
              </a:rPr>
              <a:t>Understand the difference between applied ethics (Code of Conduct)  and  Normative Ethics (right or wrong)  in helping us decide how to act.</a:t>
            </a:r>
          </a:p>
          <a:p>
            <a:pPr marL="342900" lvl="0" indent="-342900">
              <a:buFontTx/>
              <a:buAutoNum type="arabicPeriod"/>
              <a:defRPr/>
            </a:pPr>
            <a:endParaRPr lang="en-AU" sz="2800" dirty="0">
              <a:solidFill>
                <a:prstClr val="black"/>
              </a:solidFill>
            </a:endParaRPr>
          </a:p>
          <a:p>
            <a:pPr marL="342900" lvl="0" indent="-342900">
              <a:buFontTx/>
              <a:buAutoNum type="arabicPeriod"/>
              <a:defRPr/>
            </a:pPr>
            <a:r>
              <a:rPr lang="en-AU" sz="2800" dirty="0">
                <a:solidFill>
                  <a:prstClr val="black"/>
                </a:solidFill>
              </a:rPr>
              <a:t>Consider different ethical approaches (theories)  in ethical analysis.</a:t>
            </a:r>
          </a:p>
          <a:p>
            <a:pPr marL="342900" lvl="0" indent="-342900">
              <a:buFontTx/>
              <a:buAutoNum type="arabicPeriod"/>
              <a:defRPr/>
            </a:pPr>
            <a:endParaRPr lang="en-AU" sz="2800" dirty="0">
              <a:solidFill>
                <a:prstClr val="black"/>
              </a:solidFill>
            </a:endParaRPr>
          </a:p>
          <a:p>
            <a:pPr marL="342900" lvl="0" indent="-342900">
              <a:buFontTx/>
              <a:buAutoNum type="arabicPeriod"/>
              <a:defRPr/>
            </a:pPr>
            <a:r>
              <a:rPr lang="en-AU" sz="2800" dirty="0">
                <a:solidFill>
                  <a:prstClr val="black"/>
                </a:solidFill>
              </a:rPr>
              <a:t>Explore new ethical thinking we need to incorporate  in order to address  global challenges.</a:t>
            </a:r>
          </a:p>
          <a:p>
            <a:pPr marL="342900" lvl="0" indent="-342900">
              <a:buFontTx/>
              <a:buAutoNum type="arabicPeriod"/>
              <a:defRPr/>
            </a:pPr>
            <a:endParaRPr lang="en-AU" sz="2000" dirty="0">
              <a:solidFill>
                <a:prstClr val="black"/>
              </a:solidFill>
            </a:endParaRP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sz="2000" dirty="0">
              <a:solidFill>
                <a:prstClr val="black"/>
              </a:solidFill>
              <a:latin typeface="Arial" charset="0"/>
              <a:ea typeface="ＭＳ Ｐゴシック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A387CE-E059-417F-A468-CA23EB9382E6}"/>
              </a:ext>
            </a:extLst>
          </p:cNvPr>
          <p:cNvSpPr txBox="1"/>
          <p:nvPr/>
        </p:nvSpPr>
        <p:spPr>
          <a:xfrm>
            <a:off x="430634" y="415317"/>
            <a:ext cx="975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8000"/>
                </a:highlight>
                <a:latin typeface="Arial" charset="0"/>
                <a:ea typeface="ＭＳ Ｐゴシック"/>
              </a:rPr>
              <a:t>Objectives of the Ethical Theory Presentation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6AD8C85-76B3-4C62-8430-1DB0BE6335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3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566"/>
    </mc:Choice>
    <mc:Fallback xmlns="">
      <p:transition spd="slow" advTm="47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36C96-46FF-914C-8E6B-6A7032DFF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Introducing Critical Analysis into Ethical Reasoning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BA2FB4-25C0-4A6D-BDC0-1A9DAB6EEE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519" b="16915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13137-B806-CB46-9A67-E7F75F8873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23982" y="3752850"/>
            <a:ext cx="7485413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/>
            <a:r>
              <a:rPr lang="en-US" sz="1800" b="0" i="1">
                <a:solidFill>
                  <a:schemeClr val="tx1"/>
                </a:solidFill>
                <a:latin typeface="+mn-lt"/>
              </a:rPr>
              <a:t>“</a:t>
            </a:r>
            <a:r>
              <a:rPr lang="en-US" sz="1800" b="0" i="1">
                <a:solidFill>
                  <a:schemeClr val="tx1"/>
                </a:solidFill>
                <a:effectLst/>
                <a:latin typeface="+mn-lt"/>
              </a:rPr>
              <a:t>We engage in moral reasoning when we make a decision about what we ought or ought not to do, or about what is the most reasonable or just position regarding a particular issue. Effective moral decision-making depends on good critical-thinking skills….”</a:t>
            </a:r>
            <a:r>
              <a:rPr lang="en-US" sz="1800" b="0" i="0">
                <a:solidFill>
                  <a:schemeClr val="tx1"/>
                </a:solidFill>
                <a:effectLst/>
                <a:latin typeface="+mn-lt"/>
              </a:rPr>
              <a:t> (</a:t>
            </a:r>
            <a:r>
              <a:rPr lang="en-US" sz="1800" b="0">
                <a:solidFill>
                  <a:schemeClr val="tx1"/>
                </a:solidFill>
                <a:latin typeface="+mn-lt"/>
              </a:rPr>
              <a:t>Boss, J. 2010 </a:t>
            </a:r>
            <a:r>
              <a:rPr lang="en-US" sz="1800" b="0" i="0">
                <a:solidFill>
                  <a:schemeClr val="tx1"/>
                </a:solidFill>
                <a:effectLst/>
                <a:latin typeface="+mn-lt"/>
              </a:rPr>
              <a:t>p. 275).</a:t>
            </a:r>
          </a:p>
          <a:p>
            <a:pPr marL="0"/>
            <a:endParaRPr lang="en-US" sz="1800" b="0">
              <a:solidFill>
                <a:schemeClr val="tx1"/>
              </a:solidFill>
              <a:latin typeface="+mn-lt"/>
            </a:endParaRPr>
          </a:p>
          <a:p>
            <a:pPr marL="0"/>
            <a:r>
              <a:rPr lang="en-US" sz="1800">
                <a:solidFill>
                  <a:schemeClr val="tx1"/>
                </a:solidFill>
                <a:latin typeface="+mn-lt"/>
                <a:hlinkClick r:id="rId6" tooltip="Critical Analysis Framework - A very useful tool (F).pdf"/>
              </a:rPr>
              <a:t>Critical Analysis Framework - A very useful tool (F).pdf </a:t>
            </a:r>
            <a:endParaRPr lang="en-US" sz="180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1FEDE1D-EC44-47A0-BD47-BFD6951576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710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837"/>
    </mc:Choice>
    <mc:Fallback>
      <p:transition spd="slow" advTm="99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36C96-46FF-914C-8E6B-6A7032DFF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brief Framework of Moral Philosophy</a:t>
            </a:r>
          </a:p>
        </p:txBody>
      </p:sp>
      <p:pic>
        <p:nvPicPr>
          <p:cNvPr id="1026" name="Picture 2" descr="Introduction to Ethics and Philosophy | 1 Introduction to Ethics | Top Hat">
            <a:extLst>
              <a:ext uri="{FF2B5EF4-FFF2-40B4-BE49-F238E27FC236}">
                <a16:creationId xmlns:a16="http://schemas.microsoft.com/office/drawing/2014/main" id="{83C30D1C-F063-49FC-960C-30AF712D8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315469"/>
            <a:ext cx="7225748" cy="4227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C4EF667-7963-4645-874B-A96D2125ED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087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401"/>
    </mc:Choice>
    <mc:Fallback>
      <p:transition spd="slow" advTm="98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36C96-46FF-914C-8E6B-6A7032DFF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976" y="2767106"/>
            <a:ext cx="37386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Normative Ethics: </a:t>
            </a:r>
            <a:b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4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F3226C-9EF1-4F31-8842-907DEAE0060C}"/>
              </a:ext>
            </a:extLst>
          </p:cNvPr>
          <p:cNvSpPr txBox="1"/>
          <p:nvPr/>
        </p:nvSpPr>
        <p:spPr>
          <a:xfrm>
            <a:off x="4143840" y="1797610"/>
            <a:ext cx="7721600" cy="1902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act itself… RIGHTS and DUTIES APPROACHES</a:t>
            </a: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person performing the act… VIRTUE APPROACHES</a:t>
            </a: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consequences of the act… CONSEQUENTIALISM</a:t>
            </a: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2E9E014-F91E-4814-9004-E298B074F8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31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158"/>
    </mc:Choice>
    <mc:Fallback>
      <p:transition spd="slow" advTm="59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36C96-46FF-914C-8E6B-6A7032DFF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976" y="2767106"/>
            <a:ext cx="37386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Normative Ethics: </a:t>
            </a:r>
            <a:b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000" b="1" i="1" dirty="0">
                <a:solidFill>
                  <a:schemeClr val="bg1"/>
                </a:solidFill>
                <a:effectLst/>
              </a:rPr>
              <a:t>Consequentialism Ethics</a:t>
            </a:r>
            <a:endParaRPr lang="en-US" sz="4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F3226C-9EF1-4F31-8842-907DEAE0060C}"/>
              </a:ext>
            </a:extLst>
          </p:cNvPr>
          <p:cNvSpPr txBox="1"/>
          <p:nvPr/>
        </p:nvSpPr>
        <p:spPr>
          <a:xfrm>
            <a:off x="4301067" y="478712"/>
            <a:ext cx="77216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Consequentialism: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 action is morally right if the consequences of that action are more favorable than unfavorable.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Utilitarianism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an action is right if it brings about the greatest happiness and the least amount of pain or unhappiness.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Weaknesses?</a:t>
            </a:r>
            <a:endParaRPr kumimoji="0" lang="en-AU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1A0E738-ECA1-4715-A79B-B15BC1EFDA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158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04"/>
    </mc:Choice>
    <mc:Fallback>
      <p:transition spd="slow" advTm="20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36C96-46FF-914C-8E6B-6A7032DFF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88" y="2699581"/>
            <a:ext cx="37386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Normative Ethics: </a:t>
            </a:r>
            <a:b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000" b="1" i="1" dirty="0">
                <a:solidFill>
                  <a:schemeClr val="bg1"/>
                </a:solidFill>
                <a:effectLst/>
              </a:rPr>
              <a:t>Rights and Duties</a:t>
            </a:r>
            <a:endParaRPr lang="en-US" sz="4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F3226C-9EF1-4F31-8842-907DEAE0060C}"/>
              </a:ext>
            </a:extLst>
          </p:cNvPr>
          <p:cNvSpPr txBox="1"/>
          <p:nvPr/>
        </p:nvSpPr>
        <p:spPr>
          <a:xfrm>
            <a:off x="4301067" y="254000"/>
            <a:ext cx="772160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Rights and Duties: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two golden principles: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treat people as if they are valuable for their own sakes.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treat others as you would like to be treated.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Rights and Duties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ethics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treats everyone equally and embraces justice as an absolute goal.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Duty-based Ethics: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Rights based ethics: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Weaknesses?</a:t>
            </a:r>
            <a:endParaRPr kumimoji="0" lang="en-AU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590FCDE-5B27-4FB4-A678-4AC31F0A55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66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35"/>
    </mc:Choice>
    <mc:Fallback>
      <p:transition spd="slow" advTm="26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36C96-46FF-914C-8E6B-6A7032DFF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88" y="2699581"/>
            <a:ext cx="37386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Normative Ethics: </a:t>
            </a:r>
            <a:b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000" b="1" i="1" dirty="0">
                <a:solidFill>
                  <a:schemeClr val="bg1"/>
                </a:solidFill>
                <a:effectLst/>
              </a:rPr>
              <a:t>Virtue Ethics</a:t>
            </a:r>
            <a:endParaRPr lang="en-US" sz="4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F3226C-9EF1-4F31-8842-907DEAE0060C}"/>
              </a:ext>
            </a:extLst>
          </p:cNvPr>
          <p:cNvSpPr txBox="1"/>
          <p:nvPr/>
        </p:nvSpPr>
        <p:spPr>
          <a:xfrm>
            <a:off x="4301067" y="254000"/>
            <a:ext cx="77216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Virtue Ethics: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Certain traits (honesty, compassion, generosity, courage), are seen as virtues. Acquiring these virtues will guide our decisions about how to act, even in difficult situations.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1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1" i="1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Virtue Ethics: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kind of person do I want to be?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Weaknesses?</a:t>
            </a:r>
            <a:endParaRPr kumimoji="0" lang="en-AU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18FC66A-2928-40DB-835E-55E49B4E67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04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07"/>
    </mc:Choice>
    <mc:Fallback>
      <p:transition spd="slow" advTm="20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36C96-46FF-914C-8E6B-6A7032DFF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Critical Analysis into Ethical Reasoning</a:t>
            </a:r>
          </a:p>
        </p:txBody>
      </p:sp>
      <p:pic>
        <p:nvPicPr>
          <p:cNvPr id="6" name="Picture 2" descr="Image result for virtue ethics">
            <a:extLst>
              <a:ext uri="{FF2B5EF4-FFF2-40B4-BE49-F238E27FC236}">
                <a16:creationId xmlns:a16="http://schemas.microsoft.com/office/drawing/2014/main" id="{30FFF670-0301-49BB-B874-17EDC29B19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240" y="1404180"/>
            <a:ext cx="8985519" cy="5311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DAFEEC2-A9A7-4580-A63A-0E1AEAA58E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314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904"/>
    </mc:Choice>
    <mc:Fallback>
      <p:transition spd="slow" advTm="70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405</Words>
  <Application>Microsoft Office PowerPoint</Application>
  <PresentationFormat>Widescreen</PresentationFormat>
  <Paragraphs>81</Paragraphs>
  <Slides>14</Slides>
  <Notes>13</Notes>
  <HiddenSlides>0</HiddenSlides>
  <MMClips>14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Barlow Light</vt:lpstr>
      <vt:lpstr>Barlow SemiBold</vt:lpstr>
      <vt:lpstr>Calibri</vt:lpstr>
      <vt:lpstr>Calibri Light</vt:lpstr>
      <vt:lpstr>Lato</vt:lpstr>
      <vt:lpstr>Montserrat</vt:lpstr>
      <vt:lpstr>Open Sans Light</vt:lpstr>
      <vt:lpstr>Wingdings</vt:lpstr>
      <vt:lpstr>1_Office Theme</vt:lpstr>
      <vt:lpstr>Ethical Theories/Principles/Frameworks</vt:lpstr>
      <vt:lpstr>PowerPoint Presentation</vt:lpstr>
      <vt:lpstr>Introducing Critical Analysis into Ethical Reasoning</vt:lpstr>
      <vt:lpstr>A brief Framework of Moral Philosophy</vt:lpstr>
      <vt:lpstr>Normative Ethics:  </vt:lpstr>
      <vt:lpstr>Normative Ethics:  Consequentialism Ethics</vt:lpstr>
      <vt:lpstr>Normative Ethics:  Rights and Duties</vt:lpstr>
      <vt:lpstr>Normative Ethics:  Virtue Ethics</vt:lpstr>
      <vt:lpstr>Introducing Critical Analysis into Ethical Reasoning</vt:lpstr>
      <vt:lpstr>Applied Ethics</vt:lpstr>
      <vt:lpstr>My Ethical Toolbox</vt:lpstr>
      <vt:lpstr>PowerPoint Presentation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Ethical Theories/Principles/Frameworks</dc:title>
  <dc:creator>Stuart McLoughlin</dc:creator>
  <cp:lastModifiedBy>Stuart McLoughlin</cp:lastModifiedBy>
  <cp:revision>7</cp:revision>
  <dcterms:created xsi:type="dcterms:W3CDTF">2022-12-19T23:41:40Z</dcterms:created>
  <dcterms:modified xsi:type="dcterms:W3CDTF">2022-12-20T00:31:01Z</dcterms:modified>
</cp:coreProperties>
</file>